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833" r:id="rId1"/>
  </p:sldMasterIdLst>
  <p:sldIdLst>
    <p:sldId id="256" r:id="rId2"/>
    <p:sldId id="258" r:id="rId3"/>
    <p:sldId id="257" r:id="rId4"/>
    <p:sldId id="264" r:id="rId5"/>
    <p:sldId id="259" r:id="rId6"/>
    <p:sldId id="263" r:id="rId7"/>
    <p:sldId id="262" r:id="rId8"/>
    <p:sldId id="260" r:id="rId9"/>
    <p:sldId id="261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89" d="100"/>
          <a:sy n="89" d="100"/>
        </p:scale>
        <p:origin x="-76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paperBackingColor.jpg"/>
          <p:cNvPicPr>
            <a:picLocks noChangeAspect="1"/>
          </p:cNvPicPr>
          <p:nvPr/>
        </p:nvPicPr>
        <p:blipFill>
          <a:blip r:embed="rId2"/>
          <a:srcRect l="469" t="13915"/>
          <a:stretch>
            <a:fillRect/>
          </a:stretch>
        </p:blipFill>
        <p:spPr>
          <a:xfrm>
            <a:off x="1613903" y="699248"/>
            <a:ext cx="5916194" cy="3837694"/>
          </a:xfrm>
          <a:prstGeom prst="rect">
            <a:avLst/>
          </a:prstGeom>
          <a:solidFill>
            <a:srgbClr val="FFFFFF">
              <a:shade val="85000"/>
            </a:srgbClr>
          </a:solidFill>
          <a:ln w="22225" cap="sq">
            <a:solidFill>
              <a:srgbClr val="FDFDFD"/>
            </a:solidFill>
            <a:miter lim="800000"/>
          </a:ln>
          <a:effectLst>
            <a:outerShdw blurRad="57150" dist="37500" dir="7560000" sy="98000" kx="80000" ky="63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3C173-1BA3-F34E-B47C-639663BEDE92}" type="datetimeFigureOut">
              <a:rPr lang="en-US" smtClean="0"/>
              <a:pPr/>
              <a:t>4/26/13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09569" y="1143000"/>
            <a:ext cx="5724862" cy="1846961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bg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69" y="2994212"/>
            <a:ext cx="5724862" cy="10072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0"/>
              </a:spcBef>
              <a:buSzPct val="90000"/>
              <a:buFont typeface="Wingdings" pitchFamily="2" charset="2"/>
              <a:buNone/>
              <a:defRPr sz="2000" kern="1200">
                <a:solidFill>
                  <a:schemeClr val="bg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3C173-1BA3-F34E-B47C-639663BEDE92}" type="datetimeFigureOut">
              <a:rPr lang="en-US" smtClean="0"/>
              <a:pPr/>
              <a:t>4/26/13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E3D79-D799-7841-B6D6-9CCAF80818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3C173-1BA3-F34E-B47C-639663BEDE92}" type="datetimeFigureOut">
              <a:rPr lang="en-US" smtClean="0"/>
              <a:pPr/>
              <a:t>4/26/13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E3D79-D799-7841-B6D6-9CCAF80818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0363" y="1143000"/>
            <a:ext cx="3807662" cy="1341344"/>
          </a:xfrm>
        </p:spPr>
        <p:txBody>
          <a:bodyPr anchor="b"/>
          <a:lstStyle>
            <a:lvl1pPr algn="ct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199" y="605118"/>
            <a:ext cx="3776472" cy="556549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 marL="2290763" indent="-344488">
              <a:defRPr sz="2000"/>
            </a:lvl7pPr>
            <a:lvl8pPr marL="2290763" indent="-344488">
              <a:defRPr sz="2000"/>
            </a:lvl8pPr>
            <a:lvl9pPr marL="2290763" indent="-344488"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0363" y="2618815"/>
            <a:ext cx="3807662" cy="3133164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3C173-1BA3-F34E-B47C-639663BEDE92}" type="datetimeFigureOut">
              <a:rPr lang="en-US" smtClean="0"/>
              <a:pPr/>
              <a:t>4/26/13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E3D79-D799-7841-B6D6-9CCAF80818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3C173-1BA3-F34E-B47C-639663BEDE92}" type="datetimeFigureOut">
              <a:rPr lang="en-US" smtClean="0"/>
              <a:pPr/>
              <a:t>4/26/13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E3D79-D799-7841-B6D6-9CCAF808189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 descr="pictureCaptionBacking.png"/>
          <p:cNvPicPr>
            <a:picLocks noChangeAspect="1"/>
          </p:cNvPicPr>
          <p:nvPr/>
        </p:nvPicPr>
        <p:blipFill>
          <a:blip r:embed="rId2"/>
          <a:srcRect l="52272" t="8889" r="5152" b="16566"/>
          <a:stretch>
            <a:fillRect/>
          </a:stretch>
        </p:blipFill>
        <p:spPr>
          <a:xfrm>
            <a:off x="4594412" y="663388"/>
            <a:ext cx="3893127" cy="5112327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725487" y="1143000"/>
            <a:ext cx="3792537" cy="1341344"/>
          </a:xfrm>
        </p:spPr>
        <p:txBody>
          <a:bodyPr anchor="b"/>
          <a:lstStyle>
            <a:lvl1pPr algn="ct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2"/>
          </p:nvPr>
        </p:nvSpPr>
        <p:spPr>
          <a:xfrm>
            <a:off x="725487" y="2618815"/>
            <a:ext cx="3792537" cy="3133164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29938" y="864971"/>
            <a:ext cx="3422075" cy="47091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5487" y="462896"/>
            <a:ext cx="7718425" cy="82802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5489" y="1598613"/>
            <a:ext cx="7718424" cy="45720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3C173-1BA3-F34E-B47C-639663BEDE92}" type="datetimeFigureOut">
              <a:rPr lang="en-US" smtClean="0"/>
              <a:pPr/>
              <a:t>4/26/13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E3D79-D799-7841-B6D6-9CCAF80818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0" y="685801"/>
            <a:ext cx="1066800" cy="54848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5488" y="685757"/>
            <a:ext cx="6437312" cy="5482221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3C173-1BA3-F34E-B47C-639663BEDE92}" type="datetimeFigureOut">
              <a:rPr lang="en-US" smtClean="0"/>
              <a:pPr/>
              <a:t>4/26/13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E3D79-D799-7841-B6D6-9CCAF80818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3C173-1BA3-F34E-B47C-639663BEDE92}" type="datetimeFigureOut">
              <a:rPr lang="en-US" smtClean="0"/>
              <a:pPr/>
              <a:t>4/26/13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E3D79-D799-7841-B6D6-9CCAF80818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Slide with Pictur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itlePhotoBacking-r.png"/>
          <p:cNvPicPr>
            <a:picLocks noChangeAspect="1"/>
          </p:cNvPicPr>
          <p:nvPr/>
        </p:nvPicPr>
        <p:blipFill>
          <a:blip r:embed="rId2"/>
          <a:srcRect l="17353" t="9412" r="17500" b="32353"/>
          <a:stretch>
            <a:fillRect/>
          </a:stretch>
        </p:blipFill>
        <p:spPr>
          <a:xfrm>
            <a:off x="1586753" y="645459"/>
            <a:ext cx="5957047" cy="3993776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24600"/>
            <a:ext cx="2133600" cy="273050"/>
          </a:xfrm>
        </p:spPr>
        <p:txBody>
          <a:bodyPr/>
          <a:lstStyle>
            <a:lvl1pPr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2E63C173-1BA3-F34E-B47C-639663BEDE92}" type="datetimeFigureOut">
              <a:rPr lang="en-US" smtClean="0"/>
              <a:pPr/>
              <a:t>4/26/13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24600"/>
            <a:ext cx="2895600" cy="273050"/>
          </a:xfrm>
        </p:spPr>
        <p:txBody>
          <a:bodyPr/>
          <a:lstStyle>
            <a:lvl1pPr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24600"/>
            <a:ext cx="2133600" cy="273050"/>
          </a:xfrm>
        </p:spPr>
        <p:txBody>
          <a:bodyPr/>
          <a:lstStyle>
            <a:lvl1pPr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74BE3D79-D799-7841-B6D6-9CCAF808189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4435" y="4953000"/>
            <a:ext cx="8095130" cy="857250"/>
          </a:xfrm>
        </p:spPr>
        <p:txBody>
          <a:bodyPr anchor="b" anchorCtr="0">
            <a:noAutofit/>
          </a:bodyPr>
          <a:lstStyle>
            <a:lvl1pPr>
              <a:defRPr sz="540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4435" y="5791200"/>
            <a:ext cx="8095130" cy="5072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1764792" y="804672"/>
            <a:ext cx="5638800" cy="3657600"/>
          </a:xfrm>
        </p:spPr>
        <p:txBody>
          <a:bodyPr/>
          <a:lstStyle>
            <a:lvl1pPr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818" y="2514600"/>
            <a:ext cx="8162365" cy="914400"/>
          </a:xfrm>
        </p:spPr>
        <p:txBody>
          <a:bodyPr anchor="b" anchorCtr="0"/>
          <a:lstStyle>
            <a:lvl1pPr algn="ctr">
              <a:defRPr sz="5400" b="0" cap="none" baseline="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818" y="3429000"/>
            <a:ext cx="8162365" cy="701000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4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2E63C173-1BA3-F34E-B47C-639663BEDE92}" type="datetimeFigureOut">
              <a:rPr lang="en-US" smtClean="0"/>
              <a:pPr/>
              <a:t>4/26/13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4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4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74BE3D79-D799-7841-B6D6-9CCAF80818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3776472" cy="458386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86753"/>
            <a:ext cx="3776472" cy="458386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3C173-1BA3-F34E-B47C-639663BEDE92}" type="datetimeFigureOut">
              <a:rPr lang="en-US" smtClean="0"/>
              <a:pPr/>
              <a:t>4/26/13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E3D79-D799-7841-B6D6-9CCAF80818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3900" y="1598613"/>
            <a:ext cx="3773488" cy="427877"/>
          </a:xfrm>
        </p:spPr>
        <p:txBody>
          <a:bodyPr anchor="b">
            <a:normAutofit/>
          </a:bodyPr>
          <a:lstStyle>
            <a:lvl1pPr marL="0" indent="0" algn="ctr">
              <a:spcBef>
                <a:spcPts val="0"/>
              </a:spcBef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3900" y="2174875"/>
            <a:ext cx="3773488" cy="3997325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98613"/>
            <a:ext cx="3776472" cy="427877"/>
          </a:xfrm>
        </p:spPr>
        <p:txBody>
          <a:bodyPr anchor="b">
            <a:normAutofit/>
          </a:bodyPr>
          <a:lstStyle>
            <a:lvl1pPr marL="0" indent="0" algn="ctr">
              <a:spcBef>
                <a:spcPts val="0"/>
              </a:spcBef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3776472" cy="3997325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3C173-1BA3-F34E-B47C-639663BEDE92}" type="datetimeFigureOut">
              <a:rPr lang="en-US" smtClean="0"/>
              <a:pPr/>
              <a:t>4/26/13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E3D79-D799-7841-B6D6-9CCAF80818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7707406" cy="2231136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3C173-1BA3-F34E-B47C-639663BEDE92}" type="datetimeFigureOut">
              <a:rPr lang="en-US" smtClean="0"/>
              <a:pPr/>
              <a:t>4/26/13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E3D79-D799-7841-B6D6-9CCAF808189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723900" y="3914170"/>
            <a:ext cx="7707406" cy="2231136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3776472" cy="458386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3C173-1BA3-F34E-B47C-639663BEDE92}" type="datetimeFigureOut">
              <a:rPr lang="en-US" smtClean="0"/>
              <a:pPr/>
              <a:t>4/26/13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E3D79-D799-7841-B6D6-9CCAF808189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86753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9" name="Content Placeholder 3"/>
          <p:cNvSpPr>
            <a:spLocks noGrp="1"/>
          </p:cNvSpPr>
          <p:nvPr>
            <p:ph sz="half" idx="14"/>
          </p:nvPr>
        </p:nvSpPr>
        <p:spPr>
          <a:xfrm>
            <a:off x="4648200" y="3913094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3C173-1BA3-F34E-B47C-639663BEDE92}" type="datetimeFigureOut">
              <a:rPr lang="en-US" smtClean="0"/>
              <a:pPr/>
              <a:t>4/26/13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E3D79-D799-7841-B6D6-9CCAF808189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86753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723900" y="3913094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9" name="Content Placeholder 3"/>
          <p:cNvSpPr>
            <a:spLocks noGrp="1"/>
          </p:cNvSpPr>
          <p:nvPr>
            <p:ph sz="half" idx="14"/>
          </p:nvPr>
        </p:nvSpPr>
        <p:spPr>
          <a:xfrm>
            <a:off x="4648200" y="3913094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6141" y="314979"/>
            <a:ext cx="769171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/>
              <a:t>Click to edit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6141" y="1586753"/>
            <a:ext cx="7691719" cy="45719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2E63C173-1BA3-F34E-B47C-639663BEDE92}" type="datetimeFigureOut">
              <a:rPr lang="en-US" smtClean="0"/>
              <a:pPr/>
              <a:t>4/26/13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4BE3D79-D799-7841-B6D6-9CCAF808189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4" r:id="rId1"/>
    <p:sldLayoutId id="2147483835" r:id="rId2"/>
    <p:sldLayoutId id="2147483836" r:id="rId3"/>
    <p:sldLayoutId id="2147483837" r:id="rId4"/>
    <p:sldLayoutId id="2147483838" r:id="rId5"/>
    <p:sldLayoutId id="2147483839" r:id="rId6"/>
    <p:sldLayoutId id="2147483840" r:id="rId7"/>
    <p:sldLayoutId id="2147483841" r:id="rId8"/>
    <p:sldLayoutId id="2147483842" r:id="rId9"/>
    <p:sldLayoutId id="2147483843" r:id="rId10"/>
    <p:sldLayoutId id="2147483844" r:id="rId11"/>
    <p:sldLayoutId id="2147483845" r:id="rId12"/>
    <p:sldLayoutId id="2147483846" r:id="rId13"/>
    <p:sldLayoutId id="2147483847" r:id="rId14"/>
    <p:sldLayoutId id="2147483848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2400"/>
        </a:spcBef>
        <a:buSzPct val="90000"/>
        <a:buFont typeface="Wingdings" pitchFamily="2" charset="2"/>
        <a:buChar char="v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12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v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263650" indent="-349250" algn="l" defTabSz="914400" rtl="0" eaLnBrk="1" latinLnBrk="0" hangingPunct="1">
        <a:spcBef>
          <a:spcPts val="1200"/>
        </a:spcBef>
        <a:buSzPct val="90000"/>
        <a:buFont typeface="Wingdings" pitchFamily="2" charset="2"/>
        <a:buChar char="v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336550" algn="l" defTabSz="914400" rtl="0" eaLnBrk="1" latinLnBrk="0" hangingPunct="1">
        <a:spcBef>
          <a:spcPts val="12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v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946275" indent="-346075" algn="l" defTabSz="914400" rtl="0" eaLnBrk="1" latinLnBrk="0" hangingPunct="1">
        <a:spcBef>
          <a:spcPts val="1200"/>
        </a:spcBef>
        <a:buSzPct val="90000"/>
        <a:buFont typeface="Wingdings" pitchFamily="2" charset="2"/>
        <a:buChar char="v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290763" indent="-344488" algn="l" defTabSz="914400" rtl="0" eaLnBrk="1" latinLnBrk="0" hangingPunct="1">
        <a:spcBef>
          <a:spcPct val="200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v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625725" indent="-344488" algn="l" defTabSz="914400" rtl="0" eaLnBrk="1" latinLnBrk="0" hangingPunct="1">
        <a:spcBef>
          <a:spcPct val="20000"/>
        </a:spcBef>
        <a:buSzPct val="90000"/>
        <a:buFont typeface="Wingdings" pitchFamily="2" charset="2"/>
        <a:buChar char="v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970213" indent="-344488" algn="l" defTabSz="914400" rtl="0" eaLnBrk="1" latinLnBrk="0" hangingPunct="1">
        <a:spcBef>
          <a:spcPct val="200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v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313113" indent="-344488" algn="l" defTabSz="914400" rtl="0" eaLnBrk="1" latinLnBrk="0" hangingPunct="1">
        <a:spcBef>
          <a:spcPct val="20000"/>
        </a:spcBef>
        <a:buSzPct val="90000"/>
        <a:buFont typeface="Wingdings" pitchFamily="2" charset="2"/>
        <a:buChar char="v"/>
        <a:defRPr lang="en-US" sz="1800" kern="1200" dirty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2702" y="627834"/>
            <a:ext cx="5921729" cy="2362128"/>
          </a:xfrm>
        </p:spPr>
        <p:txBody>
          <a:bodyPr/>
          <a:lstStyle/>
          <a:p>
            <a:r>
              <a:rPr lang="en-US" dirty="0" smtClean="0"/>
              <a:t>Kingdom: Fungus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AP ed. Biology</a:t>
            </a:r>
          </a:p>
          <a:p>
            <a:r>
              <a:rPr lang="en-US" dirty="0" smtClean="0"/>
              <a:t>Campbell 9</a:t>
            </a:r>
            <a:r>
              <a:rPr lang="en-US" baseline="30000" dirty="0" smtClean="0"/>
              <a:t>th</a:t>
            </a:r>
            <a:r>
              <a:rPr lang="en-US" dirty="0" smtClean="0"/>
              <a:t> ed.</a:t>
            </a:r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7723032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723900" y="1457980"/>
            <a:ext cx="3773488" cy="408739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Heterotrophic</a:t>
            </a:r>
          </a:p>
          <a:p>
            <a:r>
              <a:rPr lang="en-US" dirty="0" smtClean="0"/>
              <a:t>Reproduce sexually or asexually</a:t>
            </a:r>
          </a:p>
          <a:p>
            <a:r>
              <a:rPr lang="en-US" dirty="0" smtClean="0"/>
              <a:t>Cell Walls made of chitin</a:t>
            </a:r>
          </a:p>
          <a:p>
            <a:r>
              <a:rPr lang="en-US" dirty="0" smtClean="0"/>
              <a:t>Mostly Multicellular; few Unicellular</a:t>
            </a:r>
          </a:p>
          <a:p>
            <a:r>
              <a:rPr lang="en-US" dirty="0" err="1" smtClean="0"/>
              <a:t>Nonmotile</a:t>
            </a: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5582509"/>
            <a:ext cx="4060153" cy="427877"/>
          </a:xfrm>
        </p:spPr>
        <p:txBody>
          <a:bodyPr>
            <a:normAutofit fontScale="47500" lnSpcReduction="20000"/>
          </a:bodyPr>
          <a:lstStyle/>
          <a:p>
            <a:r>
              <a:rPr lang="en-US" dirty="0"/>
              <a:t>http://</a:t>
            </a:r>
            <a:r>
              <a:rPr lang="en-US" dirty="0" err="1"/>
              <a:t>www.microbiologyonline.org.uk</a:t>
            </a:r>
            <a:r>
              <a:rPr lang="en-US" dirty="0"/>
              <a:t>/about-microbiology/introducing-microbes/fungi</a:t>
            </a:r>
          </a:p>
        </p:txBody>
      </p:sp>
      <p:pic>
        <p:nvPicPr>
          <p:cNvPr id="7" name="Content Placeholder 6" descr="3.1.4_fungi_3.png"/>
          <p:cNvPicPr>
            <a:picLocks noGrp="1" noChangeAspect="1"/>
          </p:cNvPicPr>
          <p:nvPr>
            <p:ph sz="quarter" idx="4"/>
          </p:nvPr>
        </p:nvPicPr>
        <p:blipFill rotWithShape="1"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12658" r="12593"/>
          <a:stretch/>
        </p:blipFill>
        <p:spPr>
          <a:xfrm>
            <a:off x="4645026" y="1457979"/>
            <a:ext cx="4060153" cy="3997325"/>
          </a:xfr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5236104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Nutrition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Obtain in three ways</a:t>
            </a:r>
          </a:p>
          <a:p>
            <a:pPr>
              <a:buAutoNum type="arabicPeriod"/>
            </a:pPr>
            <a:r>
              <a:rPr lang="en-US" dirty="0" smtClean="0"/>
              <a:t>Saprophytes-obtain from living on dead organic matter</a:t>
            </a:r>
          </a:p>
          <a:p>
            <a:pPr>
              <a:buAutoNum type="arabicPeriod"/>
            </a:pPr>
            <a:r>
              <a:rPr lang="en-US" dirty="0" smtClean="0"/>
              <a:t>Parasites-obtain from living in or on living organic matter</a:t>
            </a:r>
          </a:p>
          <a:p>
            <a:pPr>
              <a:buAutoNum type="arabicPeriod"/>
            </a:pPr>
            <a:r>
              <a:rPr lang="en-US" dirty="0" err="1" smtClean="0"/>
              <a:t>Mycorrhizal</a:t>
            </a:r>
            <a:r>
              <a:rPr lang="en-US" dirty="0" smtClean="0"/>
              <a:t> Associations-Symbiotic relationship with plants in the soil</a:t>
            </a:r>
          </a:p>
          <a:p>
            <a:r>
              <a:rPr lang="en-US" dirty="0" smtClean="0"/>
              <a:t>Most secrete digestive enzymes outside their bodies</a:t>
            </a:r>
          </a:p>
          <a:p>
            <a:r>
              <a:rPr lang="en-US" dirty="0" smtClean="0"/>
              <a:t>Breaks down organic matter to be absorbed</a:t>
            </a:r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9700810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Mycorrhizal</a:t>
            </a:r>
            <a:r>
              <a:rPr lang="en-US" dirty="0" smtClean="0"/>
              <a:t> Fungi</a:t>
            </a:r>
            <a:endParaRPr lang="en-US" dirty="0"/>
          </a:p>
        </p:txBody>
      </p:sp>
      <p:pic>
        <p:nvPicPr>
          <p:cNvPr id="5" name="Content Placeholder 4" descr="uIHtFr3srFgEZLZCF5Wh5A_m.png"/>
          <p:cNvPicPr>
            <a:picLocks noGrp="1" noChangeAspect="1"/>
          </p:cNvPicPr>
          <p:nvPr>
            <p:ph idx="1"/>
          </p:nvPr>
        </p:nvPicPr>
        <p:blipFill>
          <a:blip r:embed="rId2"/>
          <a:srcRect l="-47544" r="-47544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2668061" y="6304002"/>
            <a:ext cx="38078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http://quizlet.com/12866346/print/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Body Structure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Multicellular types of fungi grow in filaments</a:t>
            </a:r>
          </a:p>
          <a:p>
            <a:r>
              <a:rPr lang="en-US" dirty="0" smtClean="0"/>
              <a:t>The tiny filaments are called hyphae; Large mass is called mycelium</a:t>
            </a:r>
          </a:p>
          <a:p>
            <a:r>
              <a:rPr lang="en-US" dirty="0" smtClean="0"/>
              <a:t>Mycelium maximizes its surface-to-volume ratio; allowing for efficient feeding</a:t>
            </a:r>
          </a:p>
          <a:p>
            <a:r>
              <a:rPr lang="en-US" dirty="0" smtClean="0"/>
              <a:t>1cm</a:t>
            </a:r>
            <a:r>
              <a:rPr lang="en-US" baseline="30000" dirty="0" smtClean="0"/>
              <a:t>3</a:t>
            </a:r>
            <a:r>
              <a:rPr lang="en-US" dirty="0" smtClean="0"/>
              <a:t> of soil may contain up to 1 km of hyphae and 300 cm</a:t>
            </a:r>
            <a:r>
              <a:rPr lang="en-US" baseline="30000" dirty="0" smtClean="0"/>
              <a:t>3</a:t>
            </a:r>
            <a:r>
              <a:rPr lang="en-US" dirty="0" smtClean="0"/>
              <a:t> of surface area is in direct contact with soil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8866365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Cells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Most multicellular fungi cells are separated by cross-walls called septa</a:t>
            </a:r>
          </a:p>
          <a:p>
            <a:r>
              <a:rPr lang="en-US" dirty="0" smtClean="0"/>
              <a:t>Septa contain pores allowing certain organelles to flow</a:t>
            </a:r>
          </a:p>
          <a:p>
            <a:r>
              <a:rPr lang="en-US" dirty="0" smtClean="0"/>
              <a:t>Other multicellular fungi cells lack septa; they are called </a:t>
            </a:r>
            <a:r>
              <a:rPr lang="en-US" dirty="0" err="1" smtClean="0"/>
              <a:t>coenocytic</a:t>
            </a:r>
            <a:r>
              <a:rPr lang="en-US" dirty="0" smtClean="0"/>
              <a:t> fungi</a:t>
            </a:r>
          </a:p>
          <a:p>
            <a:r>
              <a:rPr lang="en-US" dirty="0" smtClean="0"/>
              <a:t>They are multinucleated since </a:t>
            </a:r>
            <a:r>
              <a:rPr lang="en-US" dirty="0" err="1" smtClean="0"/>
              <a:t>cytokinesis</a:t>
            </a:r>
            <a:r>
              <a:rPr lang="en-US" dirty="0" smtClean="0"/>
              <a:t> does not occur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Multicellular Fungi Structure</a:t>
            </a:r>
            <a:endParaRPr lang="en-US" dirty="0"/>
          </a:p>
        </p:txBody>
      </p:sp>
      <p:pic>
        <p:nvPicPr>
          <p:cNvPr id="4" name="Content Placeholder 3" descr="31_02FungusStructure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5545" r="-15545"/>
          <a:stretch>
            <a:fillRect/>
          </a:stretch>
        </p:blipFill>
        <p:spPr/>
      </p:pic>
      <p:sp>
        <p:nvSpPr>
          <p:cNvPr id="5" name="Rectangle 4"/>
          <p:cNvSpPr/>
          <p:nvPr/>
        </p:nvSpPr>
        <p:spPr>
          <a:xfrm>
            <a:off x="726141" y="6158752"/>
            <a:ext cx="76917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http://bio1903.nicerweb.com/Locked/media/ch31/fungus-structure.html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Evolution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Evidence suggests that animals and fungi are more closely related to each other than plants</a:t>
            </a:r>
          </a:p>
          <a:p>
            <a:r>
              <a:rPr lang="en-US" dirty="0" smtClean="0"/>
              <a:t>Fungi evolved from unicellular, flagellated ancestor</a:t>
            </a:r>
          </a:p>
          <a:p>
            <a:r>
              <a:rPr lang="en-US" dirty="0" smtClean="0"/>
              <a:t>Picture shows fossil fungal </a:t>
            </a:r>
            <a:r>
              <a:rPr lang="en-US" dirty="0" err="1" smtClean="0"/>
              <a:t>hyphae</a:t>
            </a:r>
            <a:r>
              <a:rPr lang="en-US" dirty="0" smtClean="0"/>
              <a:t> and spores (about 460 </a:t>
            </a:r>
            <a:r>
              <a:rPr lang="en-US" dirty="0" err="1" smtClean="0"/>
              <a:t>mya</a:t>
            </a:r>
            <a:r>
              <a:rPr lang="en-US" dirty="0" smtClean="0"/>
              <a:t>)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372" y="1586753"/>
            <a:ext cx="4585123" cy="471296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23900" y="6170613"/>
            <a:ext cx="7693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http://bio1903.nicerweb.com/Locked/media/ch31/fossil_fungus.html</a:t>
            </a:r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4069525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Phyla of Fungi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AutoNum type="arabicPeriod"/>
            </a:pPr>
            <a:r>
              <a:rPr lang="en-US" dirty="0" smtClean="0"/>
              <a:t>Ascomycota ~65,000 Species</a:t>
            </a:r>
          </a:p>
          <a:p>
            <a:pPr>
              <a:buAutoNum type="arabicPeriod"/>
            </a:pPr>
            <a:r>
              <a:rPr lang="en-US" dirty="0" err="1" smtClean="0"/>
              <a:t>Basidiomycota</a:t>
            </a:r>
            <a:r>
              <a:rPr lang="en-US" dirty="0" smtClean="0"/>
              <a:t> ~30,000 Species</a:t>
            </a:r>
          </a:p>
          <a:p>
            <a:pPr>
              <a:buFont typeface="Wingdings" pitchFamily="2" charset="2"/>
              <a:buAutoNum type="arabicPeriod"/>
            </a:pPr>
            <a:r>
              <a:rPr lang="en-US" dirty="0" err="1"/>
              <a:t>Zygomycota</a:t>
            </a:r>
            <a:r>
              <a:rPr lang="en-US" dirty="0"/>
              <a:t> ~1,000 Species</a:t>
            </a:r>
          </a:p>
          <a:p>
            <a:pPr>
              <a:buAutoNum type="arabicPeriod"/>
            </a:pPr>
            <a:r>
              <a:rPr lang="en-US" dirty="0" err="1" smtClean="0"/>
              <a:t>Chytrids</a:t>
            </a:r>
            <a:r>
              <a:rPr lang="en-US" dirty="0" smtClean="0"/>
              <a:t> ~ 1,000</a:t>
            </a:r>
          </a:p>
          <a:p>
            <a:pPr>
              <a:buAutoNum type="arabicPeriod"/>
            </a:pPr>
            <a:r>
              <a:rPr lang="en-US" dirty="0" err="1" smtClean="0"/>
              <a:t>Glomeromycetes</a:t>
            </a:r>
            <a:r>
              <a:rPr lang="en-US" dirty="0" smtClean="0"/>
              <a:t> ~160 Species</a:t>
            </a:r>
          </a:p>
          <a:p>
            <a:pPr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30743596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Venture">
  <a:themeElements>
    <a:clrScheme name="Venture">
      <a:dk1>
        <a:sysClr val="windowText" lastClr="000000"/>
      </a:dk1>
      <a:lt1>
        <a:sysClr val="window" lastClr="FFFFFF"/>
      </a:lt1>
      <a:dk2>
        <a:srgbClr val="738450"/>
      </a:dk2>
      <a:lt2>
        <a:srgbClr val="E8E9D1"/>
      </a:lt2>
      <a:accent1>
        <a:srgbClr val="9EB060"/>
      </a:accent1>
      <a:accent2>
        <a:srgbClr val="D09A08"/>
      </a:accent2>
      <a:accent3>
        <a:srgbClr val="F2EC86"/>
      </a:accent3>
      <a:accent4>
        <a:srgbClr val="824F1C"/>
      </a:accent4>
      <a:accent5>
        <a:srgbClr val="511818"/>
      </a:accent5>
      <a:accent6>
        <a:srgbClr val="553876"/>
      </a:accent6>
      <a:hlink>
        <a:srgbClr val="929547"/>
      </a:hlink>
      <a:folHlink>
        <a:srgbClr val="56633C"/>
      </a:folHlink>
    </a:clrScheme>
    <a:fontScheme name="Venture">
      <a:majorFont>
        <a:latin typeface="Calisto MT"/>
        <a:ea typeface=""/>
        <a:cs typeface=""/>
        <a:font script="Jpan" typeface="ＭＳ Ｐ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Ｐ明朝"/>
        <a:font script="Hans" typeface="宋体"/>
        <a:font script="Hant" typeface="新細明體"/>
      </a:minorFont>
    </a:fontScheme>
    <a:fmtScheme name="Ventur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30000"/>
                <a:alpha val="50000"/>
                <a:satMod val="150000"/>
              </a:schemeClr>
              <a:schemeClr val="phClr">
                <a:tint val="50000"/>
                <a:alpha val="10000"/>
                <a:satMod val="15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30000"/>
                <a:alpha val="50000"/>
                <a:satMod val="150000"/>
              </a:schemeClr>
              <a:schemeClr val="phClr">
                <a:tint val="50000"/>
                <a:alpha val="10000"/>
                <a:satMod val="150000"/>
              </a:schemeClr>
            </a:duotone>
          </a:blip>
          <a:stretch/>
        </a:blipFill>
      </a:fillStyleLst>
      <a:lnStyleLst>
        <a:ln w="190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76200" dist="25400" dir="13500000">
              <a:srgbClr val="4B4B4B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3">
            <a:duotone>
              <a:schemeClr val="phClr">
                <a:shade val="10000"/>
                <a:alpha val="30000"/>
                <a:satMod val="60000"/>
              </a:schemeClr>
              <a:schemeClr val="phClr">
                <a:tint val="20000"/>
                <a:alpha val="5000"/>
                <a:satMod val="300000"/>
              </a:schemeClr>
            </a:duotone>
          </a:blip>
          <a:stretch/>
        </a:blipFill>
        <a:blipFill rotWithShape="1">
          <a:blip xmlns:r="http://schemas.openxmlformats.org/officeDocument/2006/relationships" r:embed="rId4">
            <a:duotone>
              <a:schemeClr val="phClr">
                <a:shade val="30000"/>
                <a:alpha val="50000"/>
                <a:satMod val="150000"/>
              </a:schemeClr>
              <a:schemeClr val="phClr">
                <a:tint val="50000"/>
                <a:alpha val="10000"/>
                <a:satMod val="15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Venture.thmx</Template>
  <TotalTime>2169</TotalTime>
  <Words>295</Words>
  <Application>Microsoft Macintosh PowerPoint</Application>
  <PresentationFormat>On-screen Show (4:3)</PresentationFormat>
  <Paragraphs>42</Paragraphs>
  <Slides>9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Venture</vt:lpstr>
      <vt:lpstr>Kingdom: Fungus</vt:lpstr>
      <vt:lpstr>Traits</vt:lpstr>
      <vt:lpstr>Nutrition</vt:lpstr>
      <vt:lpstr>Mycorrhizal Fungi</vt:lpstr>
      <vt:lpstr>Body Structure</vt:lpstr>
      <vt:lpstr>Cells</vt:lpstr>
      <vt:lpstr>Multicellular Fungi Structure</vt:lpstr>
      <vt:lpstr>Evolution</vt:lpstr>
      <vt:lpstr>Phyla of Fungi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Kingdom: Fungus</dc:title>
  <dc:creator>Christina Florence</dc:creator>
  <cp:lastModifiedBy>Florence, Christina</cp:lastModifiedBy>
  <cp:revision>8</cp:revision>
  <dcterms:created xsi:type="dcterms:W3CDTF">2013-04-26T11:36:35Z</dcterms:created>
  <dcterms:modified xsi:type="dcterms:W3CDTF">2013-04-26T11:47:44Z</dcterms:modified>
</cp:coreProperties>
</file>